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020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cov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640080" y="548640"/>
            <a:ext cx="10972800" cy="128016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3400" b="1">
                <a:solidFill>
                  <a:srgbClr val="EAF2FF"/>
                </a:solidFill>
              </a:rPr>
              <a:t>Selenium Automation Framework</a:t>
            </a:r>
          </a:p>
          <a:p>
            <a:pPr algn="l"/>
            <a:r>
              <a:rPr sz="1600" b="0">
                <a:solidFill>
                  <a:srgbClr val="BECDE6"/>
                </a:solidFill>
              </a:rPr>
              <a:t>Java 17 • TestNG • Smart Actions • AI Auto‑Healing (Optional)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0080" y="644652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 b="0">
                <a:solidFill>
                  <a:srgbClr val="BECDE6"/>
                </a:solidFill>
              </a:rPr>
              <a:t>Automation Assignment • Framework Demo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40080" y="548640"/>
            <a:ext cx="10972800" cy="128016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3400" b="1">
                <a:solidFill>
                  <a:srgbClr val="EAF2FF"/>
                </a:solidFill>
              </a:rPr>
              <a:t>Why this framework</a:t>
            </a:r>
          </a:p>
          <a:p>
            <a:pPr algn="l"/>
            <a:r>
              <a:rPr sz="1600" b="0">
                <a:solidFill>
                  <a:srgbClr val="BECDE6"/>
                </a:solidFill>
              </a:rPr>
              <a:t>Clean • Reliable • Explainable • Resilient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822960" y="2103120"/>
            <a:ext cx="3657600" cy="118872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0">
                <a:solidFill>
                  <a:srgbClr val="BECDE6"/>
                </a:solidFill>
              </a:rPr>
              <a:t>Clarity</a:t>
            </a:r>
          </a:p>
          <a:p>
            <a:r>
              <a:rPr sz="1800" b="1">
                <a:solidFill>
                  <a:srgbClr val="EAF2FF"/>
                </a:solidFill>
              </a:rPr>
              <a:t>Page Object Model</a:t>
            </a:r>
          </a:p>
        </p:txBody>
      </p:sp>
      <p:sp>
        <p:nvSpPr>
          <p:cNvPr id="4" name="Rectangle 3"/>
          <p:cNvSpPr/>
          <p:nvPr/>
        </p:nvSpPr>
        <p:spPr>
          <a:xfrm>
            <a:off x="822960" y="2103120"/>
            <a:ext cx="91440" cy="1188720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822960" y="3429000"/>
            <a:ext cx="3657600" cy="118872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0">
                <a:solidFill>
                  <a:srgbClr val="BECDE6"/>
                </a:solidFill>
              </a:rPr>
              <a:t>Reliability</a:t>
            </a:r>
          </a:p>
          <a:p>
            <a:r>
              <a:rPr sz="1800" b="1">
                <a:solidFill>
                  <a:srgbClr val="EAF2FF"/>
                </a:solidFill>
              </a:rPr>
              <a:t>Explicit waits</a:t>
            </a:r>
          </a:p>
        </p:txBody>
      </p:sp>
      <p:sp>
        <p:nvSpPr>
          <p:cNvPr id="6" name="Rectangle 5"/>
          <p:cNvSpPr/>
          <p:nvPr/>
        </p:nvSpPr>
        <p:spPr>
          <a:xfrm>
            <a:off x="822960" y="3429000"/>
            <a:ext cx="91440" cy="1188720"/>
          </a:xfrm>
          <a:prstGeom prst="rect">
            <a:avLst/>
          </a:prstGeom>
          <a:solidFill>
            <a:srgbClr val="6EE7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822960" y="4754880"/>
            <a:ext cx="3657600" cy="118872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0">
                <a:solidFill>
                  <a:srgbClr val="BECDE6"/>
                </a:solidFill>
              </a:rPr>
              <a:t>Resilience</a:t>
            </a:r>
          </a:p>
          <a:p>
            <a:r>
              <a:rPr sz="1800" b="1">
                <a:solidFill>
                  <a:srgbClr val="EAF2FF"/>
                </a:solidFill>
              </a:rPr>
              <a:t>AI healing (optional)</a:t>
            </a:r>
          </a:p>
        </p:txBody>
      </p:sp>
      <p:sp>
        <p:nvSpPr>
          <p:cNvPr id="8" name="Rectangle 7"/>
          <p:cNvSpPr/>
          <p:nvPr/>
        </p:nvSpPr>
        <p:spPr>
          <a:xfrm>
            <a:off x="822960" y="4754880"/>
            <a:ext cx="91440" cy="118872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846320" y="2103120"/>
            <a:ext cx="6400800" cy="42062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EAF2FF"/>
                </a:solidFill>
              </a:defRPr>
            </a:pPr>
            <a:r>
              <a:t>Designed to reduce flakiness and locator maintenance</a:t>
            </a:r>
          </a:p>
          <a:p>
            <a:pPr>
              <a:defRPr sz="2000">
                <a:solidFill>
                  <a:srgbClr val="EAF2FF"/>
                </a:solidFill>
              </a:defRPr>
            </a:pPr>
            <a:r>
              <a:t>AI hardening: redaction + cache + validation guardrails</a:t>
            </a:r>
          </a:p>
          <a:p>
            <a:pPr>
              <a:defRPr sz="2000">
                <a:solidFill>
                  <a:srgbClr val="EAF2FF"/>
                </a:solidFill>
              </a:defRPr>
            </a:pPr>
            <a:r>
              <a:t>Audit trail provides traceability for assignments and real teams</a:t>
            </a:r>
          </a:p>
          <a:p>
            <a:pPr>
              <a:defRPr sz="2000">
                <a:solidFill>
                  <a:srgbClr val="EAF2FF"/>
                </a:solidFill>
              </a:defRPr>
            </a:pPr>
            <a:r>
              <a:t>Future scope: ThreadLocal drivers, reporting, screenshots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846320" y="5760720"/>
            <a:ext cx="6400800" cy="68580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Thank you — Questions?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" y="644652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 b="0">
                <a:solidFill>
                  <a:srgbClr val="BECDE6"/>
                </a:solidFill>
              </a:rPr>
              <a:t>Slide 10/10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40080" y="548640"/>
            <a:ext cx="10972800" cy="128016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3400" b="1">
                <a:solidFill>
                  <a:srgbClr val="EAF2FF"/>
                </a:solidFill>
              </a:rPr>
              <a:t>What this framework delivers</a:t>
            </a:r>
          </a:p>
          <a:p>
            <a:pPr algn="l"/>
            <a:r>
              <a:rPr sz="1600" b="0">
                <a:solidFill>
                  <a:srgbClr val="BECDE6"/>
                </a:solidFill>
              </a:rPr>
              <a:t>Maintainability • Stability • Resilience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822960" y="2011680"/>
            <a:ext cx="3566160" cy="109728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0">
                <a:solidFill>
                  <a:srgbClr val="BECDE6"/>
                </a:solidFill>
              </a:rPr>
              <a:t>Stability</a:t>
            </a:r>
          </a:p>
          <a:p>
            <a:r>
              <a:rPr sz="1800" b="1">
                <a:solidFill>
                  <a:srgbClr val="EAF2FF"/>
                </a:solidFill>
              </a:rPr>
              <a:t>Explicit waits</a:t>
            </a:r>
          </a:p>
        </p:txBody>
      </p:sp>
      <p:sp>
        <p:nvSpPr>
          <p:cNvPr id="4" name="Rectangle 3"/>
          <p:cNvSpPr/>
          <p:nvPr/>
        </p:nvSpPr>
        <p:spPr>
          <a:xfrm>
            <a:off x="822960" y="2011680"/>
            <a:ext cx="91440" cy="1097280"/>
          </a:xfrm>
          <a:prstGeom prst="rect">
            <a:avLst/>
          </a:prstGeom>
          <a:solidFill>
            <a:srgbClr val="6EE7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ounded Rectangle 4"/>
          <p:cNvSpPr/>
          <p:nvPr/>
        </p:nvSpPr>
        <p:spPr>
          <a:xfrm>
            <a:off x="822960" y="3246120"/>
            <a:ext cx="3566160" cy="109728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0">
                <a:solidFill>
                  <a:srgbClr val="BECDE6"/>
                </a:solidFill>
              </a:rPr>
              <a:t>Maintainability</a:t>
            </a:r>
          </a:p>
          <a:p>
            <a:r>
              <a:rPr sz="1800" b="1">
                <a:solidFill>
                  <a:srgbClr val="EAF2FF"/>
                </a:solidFill>
              </a:rPr>
              <a:t>POM + annotations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822960" y="3246120"/>
            <a:ext cx="91440" cy="1097280"/>
          </a:xfrm>
          <a:prstGeom prst="rect">
            <a:avLst/>
          </a:prstGeom>
          <a:solidFill>
            <a:srgbClr val="A78BF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ounded Rectangle 6"/>
          <p:cNvSpPr/>
          <p:nvPr/>
        </p:nvSpPr>
        <p:spPr>
          <a:xfrm>
            <a:off x="822960" y="4480560"/>
            <a:ext cx="3566160" cy="109728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0">
                <a:solidFill>
                  <a:srgbClr val="BECDE6"/>
                </a:solidFill>
              </a:rPr>
              <a:t>Resilience</a:t>
            </a:r>
          </a:p>
          <a:p>
            <a:r>
              <a:rPr sz="1800" b="1">
                <a:solidFill>
                  <a:srgbClr val="EAF2FF"/>
                </a:solidFill>
              </a:rPr>
              <a:t>AI healing + audit</a:t>
            </a:r>
          </a:p>
        </p:txBody>
      </p:sp>
      <p:sp>
        <p:nvSpPr>
          <p:cNvPr id="8" name="Rectangle 7"/>
          <p:cNvSpPr/>
          <p:nvPr/>
        </p:nvSpPr>
        <p:spPr>
          <a:xfrm>
            <a:off x="822960" y="4480560"/>
            <a:ext cx="91440" cy="1097280"/>
          </a:xfrm>
          <a:prstGeom prst="rect">
            <a:avLst/>
          </a:prstGeom>
          <a:solidFill>
            <a:srgbClr val="34D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822960" y="5669280"/>
            <a:ext cx="566928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>
                <a:solidFill>
                  <a:srgbClr val="EAF2FF"/>
                </a:solidFill>
              </a:defRPr>
            </a:pPr>
            <a:r>
              <a:t>Low setup with Selenium Manager</a:t>
            </a:r>
          </a:p>
          <a:p>
            <a:pPr>
              <a:defRPr sz="1600">
                <a:solidFill>
                  <a:srgbClr val="EAF2FF"/>
                </a:solidFill>
              </a:defRPr>
            </a:pPr>
            <a:r>
              <a:t>Centralized waits + smart actions</a:t>
            </a:r>
          </a:p>
          <a:p>
            <a:pPr>
              <a:defRPr sz="1600">
                <a:solidFill>
                  <a:srgbClr val="EAF2FF"/>
                </a:solidFill>
              </a:defRPr>
            </a:pPr>
            <a:r>
              <a:t>Safety: redaction, cache, validation</a:t>
            </a:r>
          </a:p>
        </p:txBody>
      </p:sp>
      <p:pic>
        <p:nvPicPr>
          <p:cNvPr id="10" name="Picture 9" descr="architectu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240" y="2011680"/>
            <a:ext cx="5029200" cy="28069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40080" y="644652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 b="0">
                <a:solidFill>
                  <a:srgbClr val="BECDE6"/>
                </a:solidFill>
              </a:rPr>
              <a:t>Slide 2/10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40080" y="548640"/>
            <a:ext cx="10972800" cy="128016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3400" b="1">
                <a:solidFill>
                  <a:srgbClr val="EAF2FF"/>
                </a:solidFill>
              </a:rPr>
              <a:t>The problem we solve</a:t>
            </a:r>
          </a:p>
          <a:p>
            <a:pPr algn="l"/>
            <a:r>
              <a:rPr sz="1600" b="0">
                <a:solidFill>
                  <a:srgbClr val="BECDE6"/>
                </a:solidFill>
              </a:rPr>
              <a:t>UI changes cause fragile selectors and maintenance cost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14400" y="2468880"/>
            <a:ext cx="2377440" cy="82296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UI Changes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657600" y="2468880"/>
            <a:ext cx="2377440" cy="82296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A78BF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Broken Selectors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400800" y="2468880"/>
            <a:ext cx="2377440" cy="82296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6EE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Test Failures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44000" y="2468880"/>
            <a:ext cx="2377440" cy="82296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34D39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Maintenance Cost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3291840" y="2880360.0"/>
            <a:ext cx="365760" cy="0.0"/>
          </a:xfrm>
          <a:prstGeom prst="line">
            <a:avLst/>
          </a:prstGeom>
          <a:ln w="25400">
            <a:solidFill>
              <a:srgbClr val="BECDE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6035040" y="2880360.0"/>
            <a:ext cx="365760" cy="0.0"/>
          </a:xfrm>
          <a:prstGeom prst="line">
            <a:avLst/>
          </a:prstGeom>
          <a:ln w="25400">
            <a:solidFill>
              <a:srgbClr val="BECDE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8778240" y="2880360.0"/>
            <a:ext cx="365760" cy="0.0"/>
          </a:xfrm>
          <a:prstGeom prst="line">
            <a:avLst/>
          </a:prstGeom>
          <a:ln w="25400">
            <a:solidFill>
              <a:srgbClr val="BECDE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14400" y="3931920"/>
            <a:ext cx="10607040" cy="23774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EAF2FF"/>
                </a:solidFill>
              </a:defRPr>
            </a:pPr>
            <a:r>
              <a:t>Flaky runs due to timing and dynamic DOM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Selector churn during UI releases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Boilerplate waits and locators repeated across tests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Limited traceability on what changed and why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" y="644652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 b="0">
                <a:solidFill>
                  <a:srgbClr val="BECDE6"/>
                </a:solidFill>
              </a:rPr>
              <a:t>Slide 3/10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40080" y="548640"/>
            <a:ext cx="10972800" cy="128016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3400" b="1">
                <a:solidFill>
                  <a:srgbClr val="EAF2FF"/>
                </a:solidFill>
              </a:rPr>
              <a:t>Architecture overview</a:t>
            </a:r>
          </a:p>
          <a:p>
            <a:pPr algn="l"/>
            <a:r>
              <a:rPr sz="1600" b="0">
                <a:solidFill>
                  <a:srgbClr val="BECDE6"/>
                </a:solidFill>
              </a:rPr>
              <a:t>Layered design with clear responsibilities</a:t>
            </a:r>
          </a:p>
        </p:txBody>
      </p:sp>
      <p:pic>
        <p:nvPicPr>
          <p:cNvPr id="3" name="Picture 2" descr="architectu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2011680"/>
            <a:ext cx="5577840" cy="311321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75120" y="2103120"/>
            <a:ext cx="4663440" cy="43891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EAF2FF"/>
                </a:solidFill>
              </a:defRPr>
            </a:pPr>
            <a:r>
              <a:t>Tests (TestNG): call page actions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Pages: business actions + @SeleniumSelector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Core: waits + smart actions + element wiring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AI (optional): healing with audit log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Utilities: JSON + HTML cleaning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644652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 b="0">
                <a:solidFill>
                  <a:srgbClr val="BECDE6"/>
                </a:solidFill>
              </a:rPr>
              <a:t>Slide 4/10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40080" y="548640"/>
            <a:ext cx="10972800" cy="128016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3400" b="1">
                <a:solidFill>
                  <a:srgbClr val="EAF2FF"/>
                </a:solidFill>
              </a:rPr>
              <a:t>Core implementation</a:t>
            </a:r>
          </a:p>
          <a:p>
            <a:pPr algn="l"/>
            <a:r>
              <a:rPr sz="1600" b="0">
                <a:solidFill>
                  <a:srgbClr val="BECDE6"/>
                </a:solidFill>
              </a:rPr>
              <a:t>How the framework works under the hood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14400" y="2194560"/>
            <a:ext cx="3383280" cy="91440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6EE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SeleniumFactory
(WebDriver lifecycle)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14400" y="3474720"/>
            <a:ext cx="3383280" cy="91440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A78BF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BasePage
(waits + smart actions)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754880" y="2194560"/>
            <a:ext cx="3383280" cy="91440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34D39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ElementInitializer
(reflection wiring)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754880" y="3474720"/>
            <a:ext cx="3383280" cy="91440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SmartElement
(By + driver)</a:t>
            </a:r>
          </a:p>
        </p:txBody>
      </p:sp>
      <p:cxnSp>
        <p:nvCxnSpPr>
          <p:cNvPr id="7" name="Connector 6"/>
          <p:cNvCxnSpPr/>
          <p:nvPr/>
        </p:nvCxnSpPr>
        <p:spPr>
          <a:xfrm>
            <a:off x="4297680" y="2651760.0"/>
            <a:ext cx="457200" cy="0.0"/>
          </a:xfrm>
          <a:prstGeom prst="line">
            <a:avLst/>
          </a:prstGeom>
          <a:ln w="25400">
            <a:solidFill>
              <a:srgbClr val="BECDE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 7"/>
          <p:cNvCxnSpPr/>
          <p:nvPr/>
        </p:nvCxnSpPr>
        <p:spPr>
          <a:xfrm>
            <a:off x="4297680" y="3931920.0"/>
            <a:ext cx="457200" cy="0.0"/>
          </a:xfrm>
          <a:prstGeom prst="line">
            <a:avLst/>
          </a:prstGeom>
          <a:ln w="25400">
            <a:solidFill>
              <a:srgbClr val="BECDE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503920" y="2194560"/>
            <a:ext cx="3566160" cy="38404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EAF2FF"/>
                </a:solidFill>
              </a:defRPr>
            </a:pPr>
            <a:r>
              <a:t>Explicit waits (10s default)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CSS selectors by default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XPath via prefix: xpath=...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Minimal boilerplate in tests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" y="644652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 b="0">
                <a:solidFill>
                  <a:srgbClr val="BECDE6"/>
                </a:solidFill>
              </a:rPr>
              <a:t>Slide 5/10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40080" y="548640"/>
            <a:ext cx="10972800" cy="128016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3400" b="1">
                <a:solidFill>
                  <a:srgbClr val="EAF2FF"/>
                </a:solidFill>
              </a:rPr>
              <a:t>Smart Actions</a:t>
            </a:r>
          </a:p>
          <a:p>
            <a:pPr algn="l"/>
            <a:r>
              <a:rPr sz="1600" b="0">
                <a:solidFill>
                  <a:srgbClr val="BECDE6"/>
                </a:solidFill>
              </a:rPr>
              <a:t>Stable by default; healing only on failure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2960" y="2011680"/>
            <a:ext cx="5760720" cy="43891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EAF2FF"/>
                </a:solidFill>
              </a:defRPr>
            </a:pPr>
            <a:r>
              <a:t>smartClick(selector): wait → click</a:t>
            </a:r>
          </a:p>
          <a:p>
            <a:pPr>
              <a:defRPr sz="2000">
                <a:solidFill>
                  <a:srgbClr val="EAF2FF"/>
                </a:solidFill>
              </a:defRPr>
            </a:pPr>
            <a:r>
              <a:t>smartFill(selector, value): wait → clear → type</a:t>
            </a:r>
          </a:p>
          <a:p>
            <a:pPr>
              <a:defRPr sz="2000">
                <a:solidFill>
                  <a:srgbClr val="EAF2FF"/>
                </a:solidFill>
              </a:defRPr>
            </a:pPr>
            <a:r>
              <a:t>On TimeoutException → healing attempt (1 retry)</a:t>
            </a:r>
          </a:p>
          <a:p>
            <a:pPr>
              <a:defRPr sz="2000">
                <a:solidFill>
                  <a:srgbClr val="EAF2FF"/>
                </a:solidFill>
              </a:defRPr>
            </a:pPr>
            <a:r>
              <a:t>StaleElementReferenceException → retry once (no AI)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766560" y="2103120"/>
            <a:ext cx="4754880" cy="68580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6EE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Parse selector → By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766560" y="2926080"/>
            <a:ext cx="4754880" cy="68580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A78BF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Explicit wait (visibility/clickable)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766560" y="3749039"/>
            <a:ext cx="4754880" cy="68580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34D39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Perform action (click/type)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766560" y="4572000"/>
            <a:ext cx="4754880" cy="68580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If timeout → AI heal → validate → retry once</a:t>
            </a:r>
          </a:p>
        </p:txBody>
      </p:sp>
      <p:cxnSp>
        <p:nvCxnSpPr>
          <p:cNvPr id="8" name="Connector 7"/>
          <p:cNvCxnSpPr/>
          <p:nvPr/>
        </p:nvCxnSpPr>
        <p:spPr>
          <a:xfrm>
            <a:off x="9144000.0" y="2788920"/>
            <a:ext cx="0.0" cy="137160"/>
          </a:xfrm>
          <a:prstGeom prst="line">
            <a:avLst/>
          </a:prstGeom>
          <a:ln w="25400">
            <a:solidFill>
              <a:srgbClr val="BECDE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>
            <a:off x="9144000.0" y="3611880"/>
            <a:ext cx="0.0" cy="137159"/>
          </a:xfrm>
          <a:prstGeom prst="line">
            <a:avLst/>
          </a:prstGeom>
          <a:ln w="25400">
            <a:solidFill>
              <a:srgbClr val="BECDE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9144000.0" y="4434839"/>
            <a:ext cx="0.0" cy="137161"/>
          </a:xfrm>
          <a:prstGeom prst="line">
            <a:avLst/>
          </a:prstGeom>
          <a:ln w="25400">
            <a:solidFill>
              <a:srgbClr val="BECDE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40080" y="644652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 b="0">
                <a:solidFill>
                  <a:srgbClr val="BECDE6"/>
                </a:solidFill>
              </a:rPr>
              <a:t>Slide 6/10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40080" y="548640"/>
            <a:ext cx="10972800" cy="128016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3400" b="1">
                <a:solidFill>
                  <a:srgbClr val="EAF2FF"/>
                </a:solidFill>
              </a:rPr>
              <a:t>AI Healing pipeline</a:t>
            </a:r>
          </a:p>
          <a:p>
            <a:pPr algn="l"/>
            <a:r>
              <a:rPr sz="1600" b="0">
                <a:solidFill>
                  <a:srgbClr val="BECDE6"/>
                </a:solidFill>
              </a:rPr>
              <a:t>Optional • audited • designed with safety guardrails</a:t>
            </a:r>
          </a:p>
        </p:txBody>
      </p:sp>
      <p:pic>
        <p:nvPicPr>
          <p:cNvPr id="3" name="Picture 2" descr="ai-heal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" y="2011680"/>
            <a:ext cx="5669280" cy="31642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66560" y="2103120"/>
            <a:ext cx="4754880" cy="44805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EAF2FF"/>
                </a:solidFill>
              </a:defRPr>
            </a:pPr>
            <a:r>
              <a:t>Trigger: action times out (TimeoutException)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Capture HTML via getPageSource()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Clean + redact sensitive values (best-effort)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Ask LLM for replacement selector (if configured)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Validate healed selector → retry once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Audit log: logs/ai-healing-audit.log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80" y="644652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 b="0">
                <a:solidFill>
                  <a:srgbClr val="BECDE6"/>
                </a:solidFill>
              </a:rPr>
              <a:t>Slide 7/10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40080" y="548640"/>
            <a:ext cx="10972800" cy="128016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3400" b="1">
                <a:solidFill>
                  <a:srgbClr val="EAF2FF"/>
                </a:solidFill>
              </a:rPr>
              <a:t>AI hardening (real projects)</a:t>
            </a:r>
          </a:p>
          <a:p>
            <a:pPr algn="l"/>
            <a:r>
              <a:rPr sz="1600" b="0">
                <a:solidFill>
                  <a:srgbClr val="BECDE6"/>
                </a:solidFill>
              </a:rPr>
              <a:t>Redaction • Healing cache • Selector validation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914400" y="2286000"/>
            <a:ext cx="3291840" cy="82296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34D39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Cache lookup
healing-cache.json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72000" y="2286000"/>
            <a:ext cx="3291840" cy="82296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6EE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Validate selector
(unique + actionable)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229600" y="2286000"/>
            <a:ext cx="3291840" cy="82296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Retry once
(or bypass cache)</a:t>
            </a:r>
          </a:p>
        </p:txBody>
      </p:sp>
      <p:cxnSp>
        <p:nvCxnSpPr>
          <p:cNvPr id="6" name="Connector 5"/>
          <p:cNvCxnSpPr/>
          <p:nvPr/>
        </p:nvCxnSpPr>
        <p:spPr>
          <a:xfrm>
            <a:off x="4206240" y="2697480.0"/>
            <a:ext cx="365760" cy="0.0"/>
          </a:xfrm>
          <a:prstGeom prst="line">
            <a:avLst/>
          </a:prstGeom>
          <a:ln w="25400">
            <a:solidFill>
              <a:srgbClr val="BECDE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or 6"/>
          <p:cNvCxnSpPr/>
          <p:nvPr/>
        </p:nvCxnSpPr>
        <p:spPr>
          <a:xfrm>
            <a:off x="7863840" y="2697480.0"/>
            <a:ext cx="365760" cy="0.0"/>
          </a:xfrm>
          <a:prstGeom prst="line">
            <a:avLst/>
          </a:prstGeom>
          <a:ln w="25400">
            <a:solidFill>
              <a:srgbClr val="BECDE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14400" y="3474720"/>
            <a:ext cx="10607040" cy="2743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EAF2FF"/>
                </a:solidFill>
              </a:defRPr>
            </a:pPr>
            <a:r>
              <a:t>Cache reduces repeated LLM calls and speeds up healing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Validation prevents wrong/stale selectors from hiding real issues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If cached selector is invalid: bypass cache once and request fresh heal</a:t>
            </a:r>
          </a:p>
          <a:p>
            <a:pPr>
              <a:defRPr sz="1800">
                <a:solidFill>
                  <a:srgbClr val="EAF2FF"/>
                </a:solidFill>
              </a:defRPr>
            </a:pPr>
            <a:r>
              <a:t>Override cache path: mvn test -Dhealing.cache.path=...json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0080" y="644652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 b="0">
                <a:solidFill>
                  <a:srgbClr val="BECDE6"/>
                </a:solidFill>
              </a:rPr>
              <a:t>Slide 8/10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B1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ounded Rectangle 1"/>
          <p:cNvSpPr/>
          <p:nvPr/>
        </p:nvSpPr>
        <p:spPr>
          <a:xfrm>
            <a:off x="640080" y="548640"/>
            <a:ext cx="10972800" cy="1280160"/>
          </a:xfrm>
          <a:prstGeom prst="roundRect">
            <a:avLst/>
          </a:prstGeom>
          <a:solidFill>
            <a:srgbClr val="02061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3400" b="1">
                <a:solidFill>
                  <a:srgbClr val="EAF2FF"/>
                </a:solidFill>
              </a:rPr>
              <a:t>Demo story</a:t>
            </a:r>
          </a:p>
          <a:p>
            <a:pPr algn="l"/>
            <a:r>
              <a:rPr sz="1600" b="0">
                <a:solidFill>
                  <a:srgbClr val="BECDE6"/>
                </a:solidFill>
              </a:rPr>
              <a:t>Login test flow + evidence artifacts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2960" y="2011680"/>
            <a:ext cx="6400800" cy="43891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EAF2FF"/>
                </a:solidFill>
              </a:defRPr>
            </a:pPr>
            <a:r>
              <a:t>Test creates driver via SeleniumFactory</a:t>
            </a:r>
          </a:p>
          <a:p>
            <a:pPr>
              <a:defRPr sz="2000">
                <a:solidFill>
                  <a:srgbClr val="EAF2FF"/>
                </a:solidFill>
              </a:defRPr>
            </a:pPr>
            <a:r>
              <a:t>LoginPage exposes clear actions (enterUsername, enterPassword, clickLogin)</a:t>
            </a:r>
          </a:p>
          <a:p>
            <a:pPr>
              <a:defRPr sz="2000">
                <a:solidFill>
                  <a:srgbClr val="EAF2FF"/>
                </a:solidFill>
              </a:defRPr>
            </a:pPr>
            <a:r>
              <a:t>Smart actions add stability and optional healing on failures</a:t>
            </a:r>
          </a:p>
          <a:p>
            <a:pPr>
              <a:defRPr sz="2000">
                <a:solidFill>
                  <a:srgbClr val="EAF2FF"/>
                </a:solidFill>
              </a:defRPr>
            </a:pPr>
            <a:r>
              <a:t>Evidence: ai-healing-audit.log + healing-cache.json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7498079" y="2377440"/>
            <a:ext cx="4023360" cy="77724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A78BF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Run: mvn test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498079" y="3383280"/>
            <a:ext cx="4023360" cy="77724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F59E0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Audit: logs/ai-healing-audit.log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498079" y="4389120"/>
            <a:ext cx="4023360" cy="777240"/>
          </a:xfrm>
          <a:prstGeom prst="roundRect">
            <a:avLst/>
          </a:prstGeom>
          <a:solidFill>
            <a:srgbClr val="020617"/>
          </a:solidFill>
          <a:ln w="25400">
            <a:solidFill>
              <a:srgbClr val="34D39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600" b="1">
                <a:solidFill>
                  <a:srgbClr val="EAF2FF"/>
                </a:solidFill>
              </a:rPr>
              <a:t>Cache: healing-cache.json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" y="6446520"/>
            <a:ext cx="109728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 b="0">
                <a:solidFill>
                  <a:srgbClr val="BECDE6"/>
                </a:solidFill>
              </a:rPr>
              <a:t>Slide 9/10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